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7" r:id="rId2"/>
    <p:sldId id="284" r:id="rId3"/>
    <p:sldId id="278" r:id="rId4"/>
    <p:sldId id="279" r:id="rId5"/>
    <p:sldId id="280" r:id="rId6"/>
    <p:sldId id="281" r:id="rId7"/>
    <p:sldId id="282" r:id="rId8"/>
    <p:sldId id="283" r:id="rId9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750" autoAdjust="0"/>
  </p:normalViewPr>
  <p:slideViewPr>
    <p:cSldViewPr>
      <p:cViewPr>
        <p:scale>
          <a:sx n="90" d="100"/>
          <a:sy n="90" d="100"/>
        </p:scale>
        <p:origin x="-2244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3972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871CD8F-520B-4F77-90A3-BE5FFE7FC2D2}" type="datetimeFigureOut">
              <a:rPr lang="en-US"/>
              <a:pPr>
                <a:defRPr/>
              </a:pPr>
              <a:t>7/5/2011</a:t>
            </a:fld>
            <a:endParaRPr lang="es-E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4C97B56-6A35-4B4F-9CFC-D220DD551738}" type="slidenum">
              <a:rPr lang="en-U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02802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r>
              <a:rPr lang="es-ES" b="1" dirty="0" smtClean="0"/>
              <a:t>Resultados previstos</a:t>
            </a:r>
            <a:endParaRPr lang="es-ES" dirty="0" smtClean="0"/>
          </a:p>
          <a:p>
            <a:r>
              <a:rPr lang="es-ES" dirty="0" smtClean="0"/>
              <a:t>Los participantes trabajan juntos para identificar distintas opciones de aplicación del EBDH a los pasos previstos para el análisis de país</a:t>
            </a:r>
          </a:p>
          <a:p>
            <a:endParaRPr lang="es-ES" dirty="0" smtClean="0"/>
          </a:p>
          <a:p>
            <a:r>
              <a:rPr lang="es-ES" b="1" dirty="0" smtClean="0"/>
              <a:t>Puntos de discusión:</a:t>
            </a:r>
          </a:p>
          <a:p>
            <a:r>
              <a:rPr lang="es-ES" dirty="0" smtClean="0"/>
              <a:t>- Si no hay un ACP (CCA), el UNCT debe ser mucho más oportunista en la búsqueda de lugares para aplicar un EBDH al análisis de país</a:t>
            </a:r>
          </a:p>
          <a:p>
            <a:r>
              <a:rPr lang="es-ES" dirty="0" smtClean="0"/>
              <a:t>- Puede que estas oportunidades no se presten a un proceso completo de 3 pasos (como el que acabamos de terminar)</a:t>
            </a:r>
          </a:p>
          <a:p>
            <a:r>
              <a:rPr lang="es-ES" dirty="0" smtClean="0"/>
              <a:t>- El UNCT tendrá que ver de manera estratégica qué elementos y pasos de un EBDH se pueden aplicar para generar  información y cambio valiosos</a:t>
            </a:r>
          </a:p>
          <a:p>
            <a:r>
              <a:rPr lang="es-ES" dirty="0" smtClean="0"/>
              <a:t>- Este ejercicio nos ayudará a explorar estas opciones.</a:t>
            </a:r>
          </a:p>
          <a:p>
            <a:endParaRPr lang="es-E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r>
              <a:rPr lang="es-ES" dirty="0" smtClean="0"/>
              <a:t>El Oficial de Coordinación responsable deberá hacer una breve presentación sobre los pasos previstos para la contribución del UNCT al análisis de país (de la Hoja de Ruta del MANUD)</a:t>
            </a:r>
          </a:p>
          <a:p>
            <a:r>
              <a:rPr lang="es-ES" dirty="0" smtClean="0"/>
              <a:t>- Concluir con una lista restringida de las oportunidades para aplicar un EBDH a los ejercicios de análisis de país (véase sesión</a:t>
            </a:r>
            <a:r>
              <a:rPr lang="es-ES" baseline="0" dirty="0" smtClean="0"/>
              <a:t> anterior</a:t>
            </a:r>
            <a:r>
              <a:rPr lang="es-ES" dirty="0" smtClean="0"/>
              <a:t>)</a:t>
            </a:r>
          </a:p>
          <a:p>
            <a:r>
              <a:rPr lang="es-ES" dirty="0" smtClean="0"/>
              <a:t>- Conduzca un debate plenario y pida a los participantes que seleccionen hasta 3 oportunidades como prioridades a el corto plazo (próximos 3-6 meses)</a:t>
            </a:r>
          </a:p>
          <a:p>
            <a:r>
              <a:rPr lang="es-ES" dirty="0" smtClean="0"/>
              <a:t>- Estos temas constituirán el motor del siguiente ejercicio de grupo </a:t>
            </a:r>
          </a:p>
          <a:p>
            <a:endParaRPr lang="es-ES" dirty="0" smtClean="0"/>
          </a:p>
        </p:txBody>
      </p:sp>
      <p:sp>
        <p:nvSpPr>
          <p:cNvPr id="18435" name="Slide Number Placeholder 3"/>
          <p:cNvSpPr txBox="1">
            <a:spLocks noGrp="1"/>
          </p:cNvSpPr>
          <p:nvPr/>
        </p:nvSpPr>
        <p:spPr bwMode="auto">
          <a:xfrm>
            <a:off x="3851275" y="9428163"/>
            <a:ext cx="29464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5FE9F7E-46EA-478D-9178-9E5DDAD0E876}" type="slidenum">
              <a:rPr lang="en-GB" sz="1200">
                <a:latin typeface="Times New Roman" pitchFamily="18" charset="0"/>
              </a:rPr>
              <a:pPr algn="r"/>
              <a:t>3</a:t>
            </a:fld>
            <a:endParaRPr lang="es-ES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r>
              <a:rPr lang="es-ES" dirty="0" smtClean="0"/>
              <a:t> Antes del taller, el equipo de facilitación debe discutir con el UNCT y el RCO las diferentes oportunidades concretas para la integración del EBDH en ejercicios de análisis de país en curso o previstos, como: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s-ES" dirty="0" smtClean="0"/>
              <a:t>El Plan Nacional de Desarrollo o ERP (PRS)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s-ES" dirty="0" smtClean="0"/>
              <a:t>Planes y estrategias nacionales sectoriales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s-ES" dirty="0" smtClean="0"/>
              <a:t>Ejercicios analíticos para la preparación del MANUD, incluyendo una evaluación común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s-ES" dirty="0" smtClean="0"/>
              <a:t>Análisis de situación en curso de los programas apoyados por las Naciones Unidas.</a:t>
            </a:r>
          </a:p>
          <a:p>
            <a:pPr eaLnBrk="1" hangingPunct="1"/>
            <a:endParaRPr lang="es-E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r>
              <a:rPr lang="es-ES" dirty="0" smtClean="0"/>
              <a:t>Si la sesión de Concienciación (Reality Check) del día 2 produjo resultados concretos, comenzar mi resumen de estos resultados, y preguntar a los participantes si hay puntos de entrada adicionales</a:t>
            </a:r>
            <a:endParaRPr lang="es-ES" smtClean="0"/>
          </a:p>
          <a:p>
            <a:endParaRPr lang="es-ES" smtClean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851275" y="9428163"/>
            <a:ext cx="29464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590EBD2-BCAE-413D-BC3D-4415C4A877F1}" type="slidenum">
              <a:rPr lang="en-GB" sz="1200">
                <a:latin typeface="Times New Roman" pitchFamily="18" charset="0"/>
              </a:rPr>
              <a:pPr algn="r"/>
              <a:t>5</a:t>
            </a:fld>
            <a:endParaRPr lang="es-ES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pPr eaLnBrk="1" hangingPunct="1"/>
            <a:endParaRPr lang="en-CA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pPr eaLnBrk="1" hangingPunct="1"/>
            <a:endParaRPr lang="en-CA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AA992-CE96-4B9E-8F0B-9D194B8AEC4B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0FEDE-B568-4E90-BE35-0E52125276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20862-C030-4CF8-8B67-CA6321840AE9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2EA92-BFEF-4DD4-8428-8C319D4328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DD2D4-3AB4-4813-9D64-E8F4B5716F9B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4474E-51EF-44E5-9F8F-73BCDE5ABA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1D347-EDB1-47CB-8E3A-D5D576992696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131F7-4999-4C91-B282-07E6E6449A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6B773-F22E-4184-AE95-0BF61C37BF2E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FB608-5D91-4913-B198-637CF43196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EB616-58A7-4B42-A047-8D460790024E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B0FEA-6A36-4698-B303-9A8DBCD795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4AEDC-1E4C-4E6F-893B-79B3DDFAA29B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D92C2-EBAE-4C13-B702-D6DE62961A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27335-E14D-4AA4-8CF7-51A184A9E7A6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AF725-3620-42CC-B50B-36B8C6B44F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My Pictures\UN Logos\logoneg_pantone660-no-frame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 l="43602" b="25123"/>
          <a:stretch/>
        </p:blipFill>
        <p:spPr bwMode="auto">
          <a:xfrm>
            <a:off x="0" y="1997825"/>
            <a:ext cx="4384035" cy="4846612"/>
          </a:xfrm>
          <a:prstGeom prst="rect">
            <a:avLst/>
          </a:prstGeom>
          <a:noFill/>
          <a:extLst/>
        </p:spPr>
      </p:pic>
      <p:pic>
        <p:nvPicPr>
          <p:cNvPr id="3" name="Picture 4" descr="E:\My Pictures\UN Logos\Copy of Logo_UNSSC_pantone_660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FAAA0-D582-4D53-B1E0-5727D13FBF45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41E32-986E-4F3C-9F46-58C17B1FB9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11DB2-CC27-41A5-A94C-25C940315BEF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44F55-D78D-4267-A427-A09C701580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73E71-30BC-46DE-9A5D-7FAC75B9CAF2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FE2A0-4016-4816-9DEF-FC58EB75B0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546B41-FEAE-49BE-9AF0-3CBDECE8BBFB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DC3DAA-5138-4D85-88F6-37F88A7114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60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295400"/>
            <a:ext cx="7772400" cy="2853680"/>
          </a:xfrm>
        </p:spPr>
        <p:txBody>
          <a:bodyPr/>
          <a:lstStyle/>
          <a:p>
            <a:pPr eaLnBrk="1" hangingPunct="1">
              <a:defRPr/>
            </a:pPr>
            <a:r>
              <a:rPr lang="es-ES" sz="4800" b="1" dirty="0" smtClean="0"/>
              <a:t>Pasos siguientes</a:t>
            </a:r>
            <a:r>
              <a:rPr lang="es-ES" dirty="0" smtClean="0"/>
              <a:t> </a:t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sz="4000" b="1" dirty="0" smtClean="0"/>
              <a:t>Sesi</a:t>
            </a:r>
            <a:r>
              <a:rPr lang="es-ES" sz="4000" b="1" dirty="0"/>
              <a:t>ó</a:t>
            </a:r>
            <a:r>
              <a:rPr lang="es-ES" sz="4000" b="1" dirty="0" smtClean="0"/>
              <a:t>n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dirty="0" smtClean="0"/>
              <a:t>Objetivos de la sesión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916113"/>
            <a:ext cx="8229600" cy="4525962"/>
          </a:xfrm>
        </p:spPr>
        <p:txBody>
          <a:bodyPr/>
          <a:lstStyle/>
          <a:p>
            <a:pPr>
              <a:buFontTx/>
              <a:buChar char="-"/>
            </a:pPr>
            <a:r>
              <a:rPr lang="es-ES" dirty="0" smtClean="0"/>
              <a:t>Identificar los puntos de entrada y las medidas prácticas para aplicar EBDH-GBR al proyecto de MANUD</a:t>
            </a:r>
          </a:p>
          <a:p>
            <a:pPr>
              <a:buFontTx/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- Dar al </a:t>
            </a:r>
            <a:r>
              <a:rPr lang="es-CL" dirty="0"/>
              <a:t>Equipo de </a:t>
            </a:r>
            <a:r>
              <a:rPr lang="es-CL" dirty="0" smtClean="0"/>
              <a:t>País </a:t>
            </a:r>
            <a:r>
              <a:rPr lang="es-ES" dirty="0" smtClean="0"/>
              <a:t>una </a:t>
            </a:r>
            <a:r>
              <a:rPr lang="es-ES" dirty="0" smtClean="0"/>
              <a:t>oportunidad para reflexionar sobre lo aprendido durante el taller y discutir las implicaciones para su futura labor</a:t>
            </a:r>
          </a:p>
          <a:p>
            <a:endParaRPr lang="es-E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s-ES" sz="4000" smtClean="0"/>
              <a:t>¿Cuál es el plan?</a:t>
            </a:r>
            <a:r>
              <a:t/>
            </a:r>
            <a:br/>
            <a:r>
              <a:rPr lang="es-ES" sz="4000" smtClean="0"/>
              <a:t>¿Cuál es nuestro enfoque?</a:t>
            </a:r>
            <a:endParaRPr lang="es-ES" sz="4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s-ES" sz="2000" i="1" dirty="0" smtClean="0">
                <a:solidFill>
                  <a:srgbClr val="FF0000"/>
                </a:solidFill>
              </a:rPr>
              <a:t>&gt;&gt; Insertar la presentación de OC (CO) del país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s-ES" b="1" smtClean="0"/>
              <a:t>Oportunidades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81163"/>
            <a:ext cx="8229600" cy="47069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altLang="ja-JP" sz="2000" i="1" smtClean="0">
                <a:solidFill>
                  <a:srgbClr val="FF0000"/>
                </a:solidFill>
                <a:cs typeface="ＭＳ Ｐゴシック"/>
              </a:rPr>
              <a:t>&gt;&gt; Oportunidades clave para la integración de EBDH en el análisis de país, basado en el debate con el CR (RC), el UNCT y RCO.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s-ES" dirty="0" smtClean="0"/>
              <a:t>	</a:t>
            </a:r>
            <a:endParaRPr lang="es-ES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b="1" smtClean="0"/>
              <a:t>Puntos de entrada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s-ES" dirty="0" smtClean="0"/>
              <a:t>¿Cuáles son las mejores oportunidades para integrar el EBDH y la GBR en el MANUD del país?</a:t>
            </a:r>
          </a:p>
          <a:p>
            <a:pPr>
              <a:spcBef>
                <a:spcPts val="600"/>
              </a:spcBef>
              <a:buFont typeface="Arial" charset="0"/>
              <a:buNone/>
            </a:pPr>
            <a:endParaRPr lang="es-ES" dirty="0" smtClean="0"/>
          </a:p>
          <a:p>
            <a:pPr>
              <a:spcBef>
                <a:spcPts val="600"/>
              </a:spcBef>
              <a:buFont typeface="Arial" charset="0"/>
              <a:buNone/>
            </a:pPr>
            <a:r>
              <a:rPr lang="es-ES" dirty="0" smtClean="0"/>
              <a:t>Debate</a:t>
            </a:r>
          </a:p>
          <a:p>
            <a:pPr>
              <a:spcBef>
                <a:spcPts val="600"/>
              </a:spcBef>
              <a:buFont typeface="Arial" charset="0"/>
              <a:buNone/>
            </a:pPr>
            <a:r>
              <a:rPr lang="es-ES" dirty="0" smtClean="0"/>
              <a:t>Ponerse de acuerdo sobre las prioridades</a:t>
            </a:r>
          </a:p>
          <a:p>
            <a:pPr>
              <a:spcBef>
                <a:spcPts val="600"/>
              </a:spcBef>
              <a:buFont typeface="Arial" charset="0"/>
              <a:buNone/>
            </a:pPr>
            <a:r>
              <a:rPr lang="es-ES" dirty="0" smtClean="0"/>
              <a:t> (hasta 4)</a:t>
            </a:r>
          </a:p>
          <a:p>
            <a:endParaRPr lang="es-E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0413" y="-26988"/>
            <a:ext cx="7772400" cy="1143001"/>
          </a:xfrm>
        </p:spPr>
        <p:txBody>
          <a:bodyPr/>
          <a:lstStyle/>
          <a:p>
            <a:pPr eaLnBrk="1" hangingPunct="1"/>
            <a:r>
              <a:rPr lang="es-ES" sz="4000" b="1" dirty="0" smtClean="0"/>
              <a:t>   Ejercicio en grupo: </a:t>
            </a:r>
            <a:br>
              <a:rPr lang="es-ES" sz="4000" b="1" dirty="0" smtClean="0"/>
            </a:br>
            <a:r>
              <a:rPr lang="es-ES" sz="4000" b="1" dirty="0" smtClean="0"/>
              <a:t>Pasos siguientes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023937"/>
            <a:ext cx="8784976" cy="5834063"/>
          </a:xfrm>
        </p:spPr>
        <p:txBody>
          <a:bodyPr/>
          <a:lstStyle/>
          <a:p>
            <a:pPr algn="ctr" eaLnBrk="1" hangingPunct="1">
              <a:lnSpc>
                <a:spcPct val="110000"/>
              </a:lnSpc>
              <a:spcBef>
                <a:spcPts val="600"/>
              </a:spcBef>
              <a:buFont typeface="Arial" charset="0"/>
              <a:buNone/>
            </a:pPr>
            <a:r>
              <a:rPr lang="es-ES" sz="1800" dirty="0" smtClean="0"/>
              <a:t>Forme un grupo por cada punto de entrada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buFont typeface="Arial" charset="0"/>
              <a:buNone/>
            </a:pPr>
            <a:r>
              <a:rPr lang="es-ES" sz="1600" dirty="0" smtClean="0"/>
              <a:t>En grupos ...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ct val="20000"/>
              </a:spcAft>
            </a:pPr>
            <a:r>
              <a:rPr lang="es-ES" sz="2400" dirty="0" smtClean="0"/>
              <a:t>Identificar el </a:t>
            </a:r>
            <a:r>
              <a:rPr lang="es-ES" sz="2400" b="1" dirty="0" smtClean="0"/>
              <a:t>resultado</a:t>
            </a:r>
            <a:r>
              <a:rPr lang="es-ES" sz="2400" dirty="0" smtClean="0"/>
              <a:t> que desea alcanzar (a corto plazo, práctico)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ct val="20000"/>
              </a:spcAft>
            </a:pPr>
            <a:r>
              <a:rPr lang="es-ES" sz="1600" dirty="0" smtClean="0"/>
              <a:t>Pensar </a:t>
            </a:r>
            <a:r>
              <a:rPr lang="es-ES" sz="1600" dirty="0" smtClean="0"/>
              <a:t>acerca de las diferentes estrategias - identificar </a:t>
            </a:r>
            <a:r>
              <a:rPr lang="es-ES" sz="1600" b="1" dirty="0" smtClean="0"/>
              <a:t>hasta siete pasos </a:t>
            </a:r>
            <a:r>
              <a:rPr lang="es-ES" sz="1600" dirty="0" smtClean="0"/>
              <a:t>a seguir para lograr el resultado. Formular las actividades 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ct val="20000"/>
              </a:spcAft>
            </a:pPr>
            <a:r>
              <a:rPr lang="es-ES" sz="1600" dirty="0" smtClean="0"/>
              <a:t>Dar un </a:t>
            </a:r>
            <a:r>
              <a:rPr lang="es-ES" sz="1600" b="1" dirty="0" smtClean="0"/>
              <a:t>plazo</a:t>
            </a:r>
            <a:r>
              <a:rPr lang="es-ES" sz="1600" dirty="0" smtClean="0"/>
              <a:t> de finalización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ct val="20000"/>
              </a:spcAft>
            </a:pPr>
            <a:r>
              <a:rPr lang="es-ES" sz="1600" dirty="0" smtClean="0"/>
              <a:t>Asignar un </a:t>
            </a:r>
            <a:r>
              <a:rPr lang="es-ES" sz="1600" b="1" dirty="0" smtClean="0"/>
              <a:t>punto focal</a:t>
            </a:r>
            <a:r>
              <a:rPr lang="es-ES" sz="1600" dirty="0" smtClean="0"/>
              <a:t> entre los grupos de la sociedad civil para cada etapa (pueden ser organizaciones o individuos)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ct val="20000"/>
              </a:spcAft>
            </a:pPr>
            <a:r>
              <a:rPr lang="es-ES" sz="2400" dirty="0" smtClean="0"/>
              <a:t>Hacer </a:t>
            </a:r>
            <a:r>
              <a:rPr lang="es-ES" sz="2400" dirty="0" smtClean="0"/>
              <a:t>una lista de los </a:t>
            </a:r>
            <a:r>
              <a:rPr lang="es-ES" sz="2400" b="1" dirty="0" smtClean="0"/>
              <a:t>principales recursos </a:t>
            </a:r>
            <a:r>
              <a:rPr lang="es-ES" sz="2400" dirty="0" smtClean="0"/>
              <a:t>necesarios para cada etapa (materiales de referencia, datos, conocimientos, y fondos) 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ct val="20000"/>
              </a:spcAft>
            </a:pPr>
            <a:r>
              <a:rPr lang="es-ES" sz="1600" dirty="0" smtClean="0"/>
              <a:t>Identificar hasta </a:t>
            </a:r>
            <a:r>
              <a:rPr lang="es-ES" sz="1600" b="1" dirty="0" smtClean="0"/>
              <a:t>tres grandes retos o barreras</a:t>
            </a:r>
            <a:r>
              <a:rPr lang="es-ES" sz="1600" dirty="0" smtClean="0"/>
              <a:t>, incluyendo las partes interesadas que puedan oponerse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buFont typeface="Arial" charset="0"/>
              <a:buNone/>
            </a:pPr>
            <a:r>
              <a:rPr lang="es-ES" sz="1400" dirty="0" smtClean="0"/>
              <a:t>Prepare su plan de trabajo en el </a:t>
            </a:r>
            <a:r>
              <a:rPr lang="es-ES" sz="1400" dirty="0" err="1" smtClean="0"/>
              <a:t>rotafolio</a:t>
            </a:r>
            <a:r>
              <a:rPr lang="es-ES" sz="1400" dirty="0" smtClean="0"/>
              <a:t> - utilizar un formato de tabla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buFont typeface="Arial" charset="0"/>
              <a:buNone/>
            </a:pPr>
            <a:r>
              <a:rPr lang="es-ES" sz="1400" dirty="0" smtClean="0"/>
              <a:t>Sea tan específico como sea posible - Esté preparado para presentarlo ante la Plenaria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84188" y="739775"/>
            <a:ext cx="8229600" cy="806450"/>
          </a:xfrm>
        </p:spPr>
        <p:txBody>
          <a:bodyPr/>
          <a:lstStyle/>
          <a:p>
            <a:pPr eaLnBrk="1" hangingPunct="1"/>
            <a:r>
              <a:rPr lang="es-ES" b="1" dirty="0" smtClean="0"/>
              <a:t>Plan del grupo de trabajo</a:t>
            </a:r>
          </a:p>
        </p:txBody>
      </p:sp>
      <p:graphicFrame>
        <p:nvGraphicFramePr>
          <p:cNvPr id="459866" name="Group 90"/>
          <p:cNvGraphicFramePr>
            <a:graphicFrameLocks noGrp="1"/>
          </p:cNvGraphicFramePr>
          <p:nvPr>
            <p:ph idx="4294967295"/>
          </p:nvPr>
        </p:nvGraphicFramePr>
        <p:xfrm>
          <a:off x="457200" y="1841500"/>
          <a:ext cx="8229600" cy="4706334"/>
        </p:xfrm>
        <a:graphic>
          <a:graphicData uri="http://schemas.openxmlformats.org/drawingml/2006/table">
            <a:tbl>
              <a:tblPr/>
              <a:tblGrid>
                <a:gridCol w="2867803"/>
                <a:gridCol w="1524107"/>
                <a:gridCol w="1454829"/>
                <a:gridCol w="2382861"/>
              </a:tblGrid>
              <a:tr h="62215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Resultado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8245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Paso/actividad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(¿Qué?)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dirty="0" err="1"/>
                        <a:t>Fecha</a:t>
                      </a:r>
                      <a:r>
                        <a:rPr dirty="0"/>
                        <a:t> de </a:t>
                      </a:r>
                      <a:r>
                        <a:rPr dirty="0" err="1"/>
                        <a:t>finalización</a:t>
                      </a:r>
                      <a:r>
                        <a:rPr dirty="0"/>
                        <a:t> </a:t>
                      </a:r>
                      <a:r>
                        <a:rPr dirty="0" smtClean="0"/>
                        <a:t>(</a:t>
                      </a:r>
                      <a:r>
                        <a:rPr lang="es-ES" dirty="0" smtClean="0"/>
                        <a:t>¿</a:t>
                      </a:r>
                      <a:r>
                        <a:rPr dirty="0" smtClean="0"/>
                        <a:t>Para </a:t>
                      </a:r>
                      <a:r>
                        <a:rPr dirty="0" err="1"/>
                        <a:t>cuándo</a:t>
                      </a:r>
                      <a:r>
                        <a:rPr dirty="0"/>
                        <a:t>?)</a:t>
                      </a: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Punto focal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(¿Quién?)</a:t>
                      </a: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t>Recursos (¿Con qué?)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(Referencias, datos, conocimientos especializados, fondos)</a:t>
                      </a: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35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1.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35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2.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35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3.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35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4.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35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5.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4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6. 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4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7.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188913"/>
            <a:ext cx="7772400" cy="1143000"/>
          </a:xfrm>
        </p:spPr>
        <p:txBody>
          <a:bodyPr/>
          <a:lstStyle/>
          <a:p>
            <a:pPr eaLnBrk="1" hangingPunct="1"/>
            <a:r>
              <a:rPr lang="es-ES" b="1" smtClean="0"/>
              <a:t>Reflexión en Plenaria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552" y="1628800"/>
            <a:ext cx="8229600" cy="50673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lang="es-ES" sz="3000" dirty="0" smtClean="0"/>
              <a:t>Revisión en silencio de los planes de trabajo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lang="es-ES" sz="3000" dirty="0" smtClean="0"/>
              <a:t>¿Aclaración de dudas?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lang="es-ES" altLang="ja-JP" sz="3000" dirty="0" smtClean="0">
                <a:cs typeface="ＭＳ Ｐゴシック"/>
              </a:rPr>
              <a:t>Discusión: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</a:pPr>
            <a:r>
              <a:rPr lang="es-ES" altLang="ja-JP" sz="2600" dirty="0" smtClean="0">
                <a:cs typeface="ＭＳ Ｐゴシック"/>
              </a:rPr>
              <a:t>En general, ¿es viable este plan de trabajo? ¿Podemos hacerlo?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</a:pPr>
            <a:r>
              <a:rPr lang="es-CL" sz="2400" dirty="0" smtClean="0"/>
              <a:t>¿</a:t>
            </a:r>
            <a:r>
              <a:rPr lang="es-CL" sz="2400" dirty="0"/>
              <a:t>Qué tienen en común los planes de </a:t>
            </a:r>
            <a:r>
              <a:rPr lang="es-CL" sz="2400"/>
              <a:t>trabajo</a:t>
            </a:r>
            <a:r>
              <a:rPr lang="es-CL" sz="2400" smtClean="0"/>
              <a:t>? </a:t>
            </a:r>
            <a:r>
              <a:rPr lang="es-ES" sz="2600" smtClean="0"/>
              <a:t>¿</a:t>
            </a:r>
            <a:r>
              <a:rPr lang="es-ES" sz="2600" dirty="0" smtClean="0"/>
              <a:t>Hay una secuencia en los planes de trabajo? 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</a:pPr>
            <a:r>
              <a:rPr lang="es-ES" altLang="ja-JP" sz="2600" dirty="0" smtClean="0">
                <a:cs typeface="ＭＳ Ｐゴシック"/>
              </a:rPr>
              <a:t>¿Los roles asignados son factibles y apropiados para la organización/individuo?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</a:pPr>
            <a:r>
              <a:rPr lang="es-ES" altLang="ja-JP" sz="2600" dirty="0" smtClean="0">
                <a:cs typeface="ＭＳ Ｐゴシック"/>
              </a:rPr>
              <a:t>Reflexionando sobre el taller, ¿hay algún recurso clave que falte?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</a:pPr>
            <a:r>
              <a:rPr lang="es-ES" altLang="ja-JP" sz="2600" dirty="0" smtClean="0">
                <a:cs typeface="ＭＳ Ｐゴシック"/>
              </a:rPr>
              <a:t>¿Quién será responsable de mantener el plan de trabajo y recordárselo a los participantes más tarde?</a:t>
            </a:r>
            <a:endParaRPr lang="es-E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741</Words>
  <Application>Microsoft Office PowerPoint</Application>
  <PresentationFormat>On-screen Show (4:3)</PresentationFormat>
  <Paragraphs>72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Pasos siguientes   Sesión 7</vt:lpstr>
      <vt:lpstr>Objetivos de la sesión</vt:lpstr>
      <vt:lpstr>¿Cuál es el plan? ¿Cuál es nuestro enfoque?</vt:lpstr>
      <vt:lpstr>Oportunidades</vt:lpstr>
      <vt:lpstr>Puntos de entrada</vt:lpstr>
      <vt:lpstr>   Ejercicio en grupo:  Pasos siguientes</vt:lpstr>
      <vt:lpstr>Plan del grupo de trabajo</vt:lpstr>
      <vt:lpstr>Reflexión en Plenaria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Panadero</dc:creator>
  <cp:lastModifiedBy>Adriana Jacinto</cp:lastModifiedBy>
  <cp:revision>10</cp:revision>
  <dcterms:created xsi:type="dcterms:W3CDTF">2011-03-08T14:42:32Z</dcterms:created>
  <dcterms:modified xsi:type="dcterms:W3CDTF">2011-07-05T13:13:30Z</dcterms:modified>
</cp:coreProperties>
</file>